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63" r:id="rId4"/>
    <p:sldId id="266" r:id="rId5"/>
    <p:sldId id="264" r:id="rId6"/>
    <p:sldId id="265" r:id="rId7"/>
    <p:sldId id="268" r:id="rId8"/>
    <p:sldId id="267" r:id="rId9"/>
    <p:sldId id="262" r:id="rId10"/>
    <p:sldId id="258" r:id="rId11"/>
    <p:sldId id="269" r:id="rId12"/>
    <p:sldId id="270" r:id="rId13"/>
    <p:sldId id="275" r:id="rId14"/>
    <p:sldId id="277" r:id="rId15"/>
    <p:sldId id="278" r:id="rId16"/>
    <p:sldId id="279" r:id="rId17"/>
    <p:sldId id="280" r:id="rId18"/>
    <p:sldId id="272" r:id="rId19"/>
    <p:sldId id="273" r:id="rId20"/>
    <p:sldId id="281" r:id="rId21"/>
    <p:sldId id="282" r:id="rId22"/>
    <p:sldId id="271" r:id="rId23"/>
    <p:sldId id="261" r:id="rId24"/>
    <p:sldId id="259" r:id="rId25"/>
    <p:sldId id="260" r:id="rId26"/>
    <p:sldId id="283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7979a53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7979a53c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7979a53c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7979a53c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7979a53c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7979a53c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4685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7979a53c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7979a53c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7979a53c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f7979a53c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606351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00503000000020003" pitchFamily="2" charset="0"/>
                <a:cs typeface="IranNastaliq" panose="02000503000000020003" pitchFamily="2" charset="0"/>
              </a:rPr>
              <a:t>معرفی رشته:</a:t>
            </a:r>
            <a:r>
              <a:rPr lang="fa-IR" dirty="0">
                <a:latin typeface="IranNastaliq" panose="02000503000000020003" pitchFamily="2" charset="0"/>
                <a:cs typeface="IranNastaliq" panose="02000503000000020003" pitchFamily="2" charset="0"/>
              </a:rPr>
              <a:t> </a:t>
            </a:r>
            <a:r>
              <a:rPr lang="en" dirty="0">
                <a:solidFill>
                  <a:schemeClr val="accent4">
                    <a:lumMod val="75000"/>
                  </a:schemeClr>
                </a:solidFill>
                <a:latin typeface="IranNastaliq" panose="02000503000000020003" pitchFamily="2" charset="0"/>
                <a:cs typeface="IranNastaliq" panose="02000503000000020003" pitchFamily="2" charset="0"/>
              </a:rPr>
              <a:t>علوم اجتماعی محاسباتی</a:t>
            </a:r>
            <a:endParaRPr dirty="0">
              <a:solidFill>
                <a:schemeClr val="accent4">
                  <a:lumMod val="75000"/>
                </a:schemeClr>
              </a:solidFill>
              <a:latin typeface="IranNastaliq" panose="02000503000000020003" pitchFamily="2" charset="0"/>
              <a:cs typeface="IranNastaliq" panose="02000503000000020003" pitchFamily="2" charset="0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131837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skerville Old Face" panose="02020602080505020303" pitchFamily="18" charset="0"/>
              </a:rPr>
              <a:t>Computational Social Science</a:t>
            </a:r>
            <a:endParaRPr dirty="0">
              <a:solidFill>
                <a:schemeClr val="accent6">
                  <a:lumMod val="50000"/>
                </a:schemeClr>
              </a:solidFill>
              <a:latin typeface="Baskerville Old Face" panose="02020602080505020303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75000"/>
                  </a:schemeClr>
                </a:solidFill>
                <a:cs typeface="B Koodak" panose="00000700000000000000" pitchFamily="2" charset="-78"/>
              </a:rPr>
              <a:t>مهارت های مفید</a:t>
            </a:r>
            <a:endParaRPr dirty="0">
              <a:solidFill>
                <a:schemeClr val="accent5">
                  <a:lumMod val="75000"/>
                </a:schemeClr>
              </a:solidFill>
              <a:cs typeface="B Koodak" panose="00000700000000000000" pitchFamily="2" charset="-78"/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دانش حداقلی از حوزه علوم اجتماعی مربوطه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علم آمار، تحلیل داده و هوش مصنوعی </a:t>
            </a:r>
            <a:r>
              <a:rPr lang="fa-IR" dirty="0">
                <a:cs typeface="B Koodak" panose="00000700000000000000" pitchFamily="2" charset="-78"/>
              </a:rPr>
              <a:t>(</a:t>
            </a:r>
            <a:r>
              <a:rPr lang="en" dirty="0">
                <a:cs typeface="B Koodak" panose="00000700000000000000" pitchFamily="2" charset="-78"/>
              </a:rPr>
              <a:t>هر چی بیشتر بهتر</a:t>
            </a:r>
            <a:r>
              <a:rPr lang="fa-IR" dirty="0">
                <a:cs typeface="B Koodak" panose="00000700000000000000" pitchFamily="2" charset="-78"/>
              </a:rPr>
              <a:t>)</a:t>
            </a: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a-IR" dirty="0">
                <a:cs typeface="B Koodak" panose="00000700000000000000" pitchFamily="2" charset="-78"/>
              </a:rPr>
              <a:t>جمع‌آوری داده (</a:t>
            </a:r>
            <a:r>
              <a:rPr lang="en-US" dirty="0">
                <a:cs typeface="B Koodak" panose="00000700000000000000" pitchFamily="2" charset="-78"/>
              </a:rPr>
              <a:t>Scraping – Crawling</a:t>
            </a:r>
            <a:r>
              <a:rPr lang="fa-IR" dirty="0">
                <a:cs typeface="B Koodak" panose="00000700000000000000" pitchFamily="2" charset="-78"/>
              </a:rPr>
              <a:t>)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پردازش زبان طبیعی </a:t>
            </a:r>
            <a:r>
              <a:rPr lang="fa-IR" dirty="0">
                <a:cs typeface="B Koodak" panose="00000700000000000000" pitchFamily="2" charset="-78"/>
              </a:rPr>
              <a:t>(</a:t>
            </a:r>
            <a:r>
              <a:rPr lang="en" dirty="0">
                <a:cs typeface="B Koodak" panose="00000700000000000000" pitchFamily="2" charset="-78"/>
              </a:rPr>
              <a:t>هر چی بیشتر بهتر</a:t>
            </a:r>
            <a:r>
              <a:rPr lang="fa-IR" dirty="0">
                <a:cs typeface="B Koodak" panose="00000700000000000000" pitchFamily="2" charset="-78"/>
              </a:rPr>
              <a:t>)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پردازش تصویر </a:t>
            </a:r>
            <a:r>
              <a:rPr lang="fa-IR" dirty="0">
                <a:cs typeface="B Koodak" panose="00000700000000000000" pitchFamily="2" charset="-78"/>
              </a:rPr>
              <a:t>(</a:t>
            </a:r>
            <a:r>
              <a:rPr lang="en" dirty="0">
                <a:cs typeface="B Koodak" panose="00000700000000000000" pitchFamily="2" charset="-78"/>
              </a:rPr>
              <a:t>در موارد معدود</a:t>
            </a:r>
            <a:r>
              <a:rPr lang="fa-IR" dirty="0">
                <a:cs typeface="B Koodak" panose="00000700000000000000" pitchFamily="2" charset="-78"/>
              </a:rPr>
              <a:t>)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دانش شبکه و تحلیل گراف</a:t>
            </a:r>
            <a:endParaRPr lang="fa-IR"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>
                <a:cs typeface="B Koodak" panose="00000700000000000000" pitchFamily="2" charset="-78"/>
              </a:rPr>
              <a:t>Agent-Based Modelling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زبان آلمانی!!!</a:t>
            </a:r>
            <a:endParaRPr dirty="0">
              <a:cs typeface="B Koodak" panose="000007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640AFB-D384-493F-93C9-06AC6A6E3B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05" t="25520" r="13604" b="4060"/>
          <a:stretch/>
        </p:blipFill>
        <p:spPr>
          <a:xfrm>
            <a:off x="914400" y="978195"/>
            <a:ext cx="7315200" cy="39788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E4E154-034D-4C8A-8559-80D967E60ADF}"/>
              </a:ext>
            </a:extLst>
          </p:cNvPr>
          <p:cNvSpPr txBox="1"/>
          <p:nvPr/>
        </p:nvSpPr>
        <p:spPr>
          <a:xfrm>
            <a:off x="1765005" y="287079"/>
            <a:ext cx="5613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800" dirty="0">
                <a:solidFill>
                  <a:schemeClr val="accent5">
                    <a:lumMod val="75000"/>
                  </a:schemeClr>
                </a:solidFill>
                <a:cs typeface="B Koodak" panose="00000700000000000000" pitchFamily="2" charset="-78"/>
              </a:rPr>
              <a:t>تشخیص فقر با استفاده از تصاویر ماهواره‌ای!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B Koodak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95214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146B36-EEB6-420B-91BF-991167E6F6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49" t="23346" r="15930" b="2406"/>
          <a:stretch/>
        </p:blipFill>
        <p:spPr>
          <a:xfrm>
            <a:off x="1430079" y="1201479"/>
            <a:ext cx="6283842" cy="38170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7AF0C1-9BB0-4364-80C9-E65BBA84247F}"/>
              </a:ext>
            </a:extLst>
          </p:cNvPr>
          <p:cNvSpPr txBox="1"/>
          <p:nvPr/>
        </p:nvSpPr>
        <p:spPr>
          <a:xfrm>
            <a:off x="1564980" y="247372"/>
            <a:ext cx="60140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800" dirty="0">
                <a:solidFill>
                  <a:schemeClr val="accent5">
                    <a:lumMod val="75000"/>
                  </a:schemeClr>
                </a:solidFill>
                <a:cs typeface="B Koodak" panose="00000700000000000000" pitchFamily="2" charset="-78"/>
              </a:rPr>
              <a:t>پیشبینی جنس صمیمیت بین افراد با استفاده از داده‌های فیس‌بوک!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B Koodak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62112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50898-286E-439C-AC69-B517CEFDB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02020"/>
            <a:ext cx="8520600" cy="829340"/>
          </a:xfrm>
        </p:spPr>
        <p:txBody>
          <a:bodyPr>
            <a:normAutofit/>
          </a:bodyPr>
          <a:lstStyle/>
          <a:p>
            <a:pPr algn="ctr" rtl="1"/>
            <a:r>
              <a:rPr lang="en-US" sz="3600" dirty="0">
                <a:solidFill>
                  <a:srgbClr val="C00000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Implicit Association 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354FA0-CF56-4422-B8C9-6F071D412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151" y="1116418"/>
            <a:ext cx="7575698" cy="402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29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529F1-8335-4C5E-96C9-622D015FA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1053050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Word Embeddings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69C05E-690F-42FE-887F-933A3B6C4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075"/>
            <a:ext cx="9144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76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EFDDA-6594-4C96-8B31-688119B1E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73446"/>
            <a:ext cx="8520600" cy="74427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Word Embedding Association Test (WEAT)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160DA6-5C6E-4406-A16D-1F0F8409D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847" y="1017725"/>
            <a:ext cx="6840305" cy="41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714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750FDF-36B5-4AF6-9071-C0B247F404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58" r="6512" b="11299"/>
          <a:stretch/>
        </p:blipFill>
        <p:spPr>
          <a:xfrm>
            <a:off x="78610" y="487130"/>
            <a:ext cx="8986779" cy="416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8454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4A1F6B-3193-439D-AA70-35F1BF373B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0" t="9076" r="6977" b="12126"/>
          <a:stretch/>
        </p:blipFill>
        <p:spPr>
          <a:xfrm>
            <a:off x="0" y="372341"/>
            <a:ext cx="9144000" cy="439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328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BEB323-A358-46A4-A1EB-02F33558AA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4" t="7704" r="9721" b="6947"/>
          <a:stretch/>
        </p:blipFill>
        <p:spPr>
          <a:xfrm>
            <a:off x="114299" y="268887"/>
            <a:ext cx="8915401" cy="460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0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55EE5C-75FD-45C2-8101-F4DA23423A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4" t="6774" r="9535" b="6250"/>
          <a:stretch/>
        </p:blipFill>
        <p:spPr>
          <a:xfrm>
            <a:off x="48032" y="195396"/>
            <a:ext cx="9047936" cy="475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305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محورهای ارائه</a:t>
            </a:r>
            <a:endParaRPr dirty="0">
              <a:latin typeface="IranNastaliq" panose="02000503000000020003" pitchFamily="2" charset="0"/>
              <a:cs typeface="B Koodak" panose="00000700000000000000" pitchFamily="2" charset="-78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تعریف علوم اجتماعی محاسباتی</a:t>
            </a:r>
            <a:endParaRPr dirty="0">
              <a:latin typeface="IranNastaliq" panose="02000503000000020003" pitchFamily="2" charset="0"/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معرفی مهارت</a:t>
            </a:r>
            <a:r>
              <a:rPr lang="fa-IR" dirty="0">
                <a:latin typeface="IranNastaliq" panose="02000503000000020003" pitchFamily="2" charset="0"/>
                <a:cs typeface="B Koodak" panose="00000700000000000000" pitchFamily="2" charset="-78"/>
              </a:rPr>
              <a:t>‌</a:t>
            </a: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های لازم</a:t>
            </a:r>
            <a:endParaRPr dirty="0">
              <a:latin typeface="IranNastaliq" panose="02000503000000020003" pitchFamily="2" charset="0"/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چند مثال از مقالات این حوزه</a:t>
            </a:r>
            <a:endParaRPr dirty="0">
              <a:latin typeface="IranNastaliq" panose="02000503000000020003" pitchFamily="2" charset="0"/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چال</a:t>
            </a:r>
            <a:r>
              <a:rPr lang="fa-IR" dirty="0">
                <a:latin typeface="IranNastaliq" panose="02000503000000020003" pitchFamily="2" charset="0"/>
                <a:cs typeface="B Koodak" panose="00000700000000000000" pitchFamily="2" charset="-78"/>
              </a:rPr>
              <a:t>ش‌</a:t>
            </a: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های رشته</a:t>
            </a:r>
            <a:endParaRPr dirty="0">
              <a:latin typeface="IranNastaliq" panose="02000503000000020003" pitchFamily="2" charset="0"/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فرصت</a:t>
            </a:r>
            <a:r>
              <a:rPr lang="fa-IR" dirty="0">
                <a:latin typeface="IranNastaliq" panose="02000503000000020003" pitchFamily="2" charset="0"/>
                <a:cs typeface="B Koodak" panose="00000700000000000000" pitchFamily="2" charset="-78"/>
              </a:rPr>
              <a:t>‌</a:t>
            </a: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های اپلای</a:t>
            </a:r>
            <a:endParaRPr dirty="0">
              <a:latin typeface="IranNastaliq" panose="02000503000000020003" pitchFamily="2" charset="0"/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پتانسیل</a:t>
            </a:r>
            <a:r>
              <a:rPr lang="fa-IR" dirty="0">
                <a:latin typeface="IranNastaliq" panose="02000503000000020003" pitchFamily="2" charset="0"/>
                <a:cs typeface="B Koodak" panose="00000700000000000000" pitchFamily="2" charset="-78"/>
              </a:rPr>
              <a:t>‌</a:t>
            </a: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های علوم اجتماعی محاسباتی در ایران </a:t>
            </a:r>
            <a:r>
              <a:rPr lang="fa-IR" dirty="0">
                <a:latin typeface="IranNastaliq" panose="02000503000000020003" pitchFamily="2" charset="0"/>
                <a:cs typeface="B Koodak" panose="00000700000000000000" pitchFamily="2" charset="-78"/>
              </a:rPr>
              <a:t>(</a:t>
            </a:r>
            <a:r>
              <a:rPr lang="en" dirty="0">
                <a:latin typeface="IranNastaliq" panose="02000503000000020003" pitchFamily="2" charset="0"/>
                <a:cs typeface="B Koodak" panose="00000700000000000000" pitchFamily="2" charset="-78"/>
              </a:rPr>
              <a:t>افاضات جامعه شناسانه وحید</a:t>
            </a:r>
            <a:r>
              <a:rPr lang="fa-IR" dirty="0">
                <a:cs typeface="B Koodak" panose="00000700000000000000" pitchFamily="2" charset="-78"/>
              </a:rPr>
              <a:t>)</a:t>
            </a:r>
            <a:endParaRPr dirty="0">
              <a:cs typeface="B Koodak" panose="000007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F3C431-C703-4E23-835C-F2415908C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525" y="-4696"/>
            <a:ext cx="7117322" cy="514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573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8BA72C-7210-4BF1-A230-C545A613D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929" y="0"/>
            <a:ext cx="68481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5041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AF8779-9125-4CE4-9284-F712D4242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219" y="109439"/>
            <a:ext cx="3312927" cy="49246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9C053C-2B06-493D-8854-751471C1C3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19" t="16107" r="62209" b="9023"/>
          <a:stretch/>
        </p:blipFill>
        <p:spPr>
          <a:xfrm>
            <a:off x="0" y="1185074"/>
            <a:ext cx="2137144" cy="38489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626C94-1268-4905-BC0B-5BFDD6B61E2E}"/>
              </a:ext>
            </a:extLst>
          </p:cNvPr>
          <p:cNvSpPr txBox="1"/>
          <p:nvPr/>
        </p:nvSpPr>
        <p:spPr>
          <a:xfrm>
            <a:off x="372139" y="290193"/>
            <a:ext cx="4593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Tweeting from Left to Right: Is Online Political Communication More Than an Echo Chamber?</a:t>
            </a:r>
          </a:p>
        </p:txBody>
      </p:sp>
    </p:spTree>
    <p:extLst>
      <p:ext uri="{BB962C8B-B14F-4D97-AF65-F5344CB8AC3E}">
        <p14:creationId xmlns:p14="http://schemas.microsoft.com/office/powerpoint/2010/main" val="3470786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solidFill>
                  <a:schemeClr val="accent5">
                    <a:lumMod val="75000"/>
                  </a:schemeClr>
                </a:solidFill>
                <a:cs typeface="B Koodak" panose="00000700000000000000" pitchFamily="2" charset="-78"/>
              </a:rPr>
              <a:t>چالش‌های علوم اجتماعی محاسباتی</a:t>
            </a:r>
            <a:endParaRPr dirty="0">
              <a:solidFill>
                <a:schemeClr val="accent5">
                  <a:lumMod val="75000"/>
                </a:schemeClr>
              </a:solidFill>
              <a:cs typeface="B Koodak" panose="00000700000000000000" pitchFamily="2" charset="-78"/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a-IR" dirty="0">
                <a:cs typeface="B Koodak" panose="00000700000000000000" pitchFamily="2" charset="-78"/>
              </a:rPr>
              <a:t>سهل و ممتنع – همه می‌فهمن!</a:t>
            </a:r>
          </a:p>
          <a:p>
            <a:pPr lvl="0" algn="r" rtl="1"/>
            <a:r>
              <a:rPr lang="fa-IR" dirty="0">
                <a:cs typeface="B Koodak" panose="00000700000000000000" pitchFamily="2" charset="-78"/>
              </a:rPr>
              <a:t>طرح پرسش بسیار آسون – محاسبه بسیار دشوار:</a:t>
            </a:r>
            <a:r>
              <a:rPr lang="fa-IR" dirty="0">
                <a:solidFill>
                  <a:srgbClr val="FF0000"/>
                </a:solidFill>
                <a:cs typeface="B Koodak" panose="00000700000000000000" pitchFamily="2" charset="-78"/>
              </a:rPr>
              <a:t> ایجاد مشکل با استاد راهنما و صاحب پروژه</a:t>
            </a:r>
          </a:p>
          <a:p>
            <a:pPr lvl="0" algn="r" rtl="1"/>
            <a:r>
              <a:rPr lang="fa-IR" dirty="0">
                <a:solidFill>
                  <a:schemeClr val="tx1"/>
                </a:solidFill>
                <a:cs typeface="B Koodak" panose="00000700000000000000" pitchFamily="2" charset="-78"/>
              </a:rPr>
              <a:t>دقت پایین داده‌های علوم اجتماعی و پردازش زبان طبیعی</a:t>
            </a:r>
          </a:p>
          <a:p>
            <a:pPr lvl="0" algn="r" rtl="1"/>
            <a:r>
              <a:rPr lang="fa-IR" dirty="0">
                <a:cs typeface="B Koodak" panose="00000700000000000000" pitchFamily="2" charset="-78"/>
              </a:rPr>
              <a:t>سیاست‌های پرایوسی (بزرگترین چالش شناخته‌شده)</a:t>
            </a: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a-IR" dirty="0">
                <a:cs typeface="B Koodak" panose="00000700000000000000" pitchFamily="2" charset="-78"/>
              </a:rPr>
              <a:t>داده‌ی رانتی – علم رانتی</a:t>
            </a: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a-IR" dirty="0">
                <a:cs typeface="B Koodak" panose="00000700000000000000" pitchFamily="2" charset="-78"/>
              </a:rPr>
              <a:t>فاصله دانشگاه و صنعت</a:t>
            </a: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>
              <a:cs typeface="B Koodak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690725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75000"/>
                  </a:schemeClr>
                </a:solidFill>
                <a:cs typeface="B Koodak" panose="00000700000000000000" pitchFamily="2" charset="-78"/>
              </a:rPr>
              <a:t>فرصت های اپلای </a:t>
            </a:r>
            <a:r>
              <a:rPr lang="fa-IR" dirty="0">
                <a:solidFill>
                  <a:schemeClr val="accent5">
                    <a:lumMod val="75000"/>
                  </a:schemeClr>
                </a:solidFill>
                <a:cs typeface="B Koodak" panose="00000700000000000000" pitchFamily="2" charset="-78"/>
              </a:rPr>
              <a:t>(</a:t>
            </a:r>
            <a:r>
              <a:rPr lang="en" dirty="0">
                <a:solidFill>
                  <a:schemeClr val="accent5">
                    <a:lumMod val="75000"/>
                  </a:schemeClr>
                </a:solidFill>
                <a:cs typeface="B Koodak" panose="00000700000000000000" pitchFamily="2" charset="-78"/>
              </a:rPr>
              <a:t>هول ها دقت کنن</a:t>
            </a:r>
            <a:r>
              <a:rPr lang="fa-IR" dirty="0">
                <a:solidFill>
                  <a:schemeClr val="accent5">
                    <a:lumMod val="75000"/>
                  </a:schemeClr>
                </a:solidFill>
                <a:cs typeface="B Koodak" panose="00000700000000000000" pitchFamily="2" charset="-78"/>
              </a:rPr>
              <a:t>)</a:t>
            </a:r>
            <a:endParaRPr dirty="0">
              <a:solidFill>
                <a:schemeClr val="accent5">
                  <a:lumMod val="75000"/>
                </a:schemeClr>
              </a:solidFill>
              <a:cs typeface="B Koodak" panose="00000700000000000000" pitchFamily="2" charset="-78"/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ترجیح رزومه فنی به علوم اجتماعی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SOCNET, CSSNET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EPFL, ETH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Marie Curie Programs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GESIS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Koc University</a:t>
            </a:r>
            <a:endParaRPr dirty="0">
              <a:cs typeface="B Koodak" panose="000007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 dirty="0">
                <a:solidFill>
                  <a:schemeClr val="accent5">
                    <a:lumMod val="75000"/>
                  </a:schemeClr>
                </a:solidFill>
                <a:cs typeface="B Koodak" panose="00000700000000000000" pitchFamily="2" charset="-78"/>
              </a:rPr>
              <a:t>این فیلد میتونه توی ایران بترکونه!</a:t>
            </a:r>
            <a:endParaRPr sz="3600" dirty="0">
              <a:solidFill>
                <a:schemeClr val="accent5">
                  <a:lumMod val="75000"/>
                </a:schemeClr>
              </a:solidFill>
              <a:cs typeface="B Koodak" panose="00000700000000000000" pitchFamily="2" charset="-78"/>
            </a:endParaRP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a-IR" dirty="0">
                <a:cs typeface="B Koodak" panose="00000700000000000000" pitchFamily="2" charset="-78"/>
              </a:rPr>
              <a:t>چرا؟</a:t>
            </a: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a-IR" dirty="0">
                <a:cs typeface="B Koodak" panose="00000700000000000000" pitchFamily="2" charset="-78"/>
              </a:rPr>
              <a:t>چون ما ملت خاصی هستیم</a:t>
            </a: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a-IR" dirty="0">
                <a:cs typeface="B Koodak" panose="00000700000000000000" pitchFamily="2" charset="-78"/>
              </a:rPr>
              <a:t>چرا می‌گم خاصیم؟</a:t>
            </a: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چون خون کوروش تو رگامونه؟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چون شیعه</a:t>
            </a:r>
            <a:r>
              <a:rPr lang="fa-IR" dirty="0">
                <a:cs typeface="B Koodak" panose="00000700000000000000" pitchFamily="2" charset="-78"/>
              </a:rPr>
              <a:t>‌</a:t>
            </a:r>
            <a:r>
              <a:rPr lang="en" dirty="0">
                <a:cs typeface="B Koodak" panose="00000700000000000000" pitchFamily="2" charset="-78"/>
              </a:rPr>
              <a:t>خانه امام زمانیم؟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نه!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نوع انتخاب رشته در کشور</a:t>
            </a:r>
            <a:r>
              <a:rPr lang="fa-IR" dirty="0">
                <a:cs typeface="B Koodak" panose="00000700000000000000" pitchFamily="2" charset="-78"/>
              </a:rPr>
              <a:t>های</a:t>
            </a:r>
            <a:r>
              <a:rPr lang="en" dirty="0">
                <a:cs typeface="B Koodak" panose="00000700000000000000" pitchFamily="2" charset="-78"/>
              </a:rPr>
              <a:t> در حال توسعه </a:t>
            </a:r>
            <a:r>
              <a:rPr lang="fa-IR" dirty="0">
                <a:cs typeface="B Koodak" panose="00000700000000000000" pitchFamily="2" charset="-78"/>
              </a:rPr>
              <a:t>- </a:t>
            </a:r>
            <a:r>
              <a:rPr lang="en" dirty="0">
                <a:cs typeface="B Koodak" panose="00000700000000000000" pitchFamily="2" charset="-78"/>
              </a:rPr>
              <a:t>چند بعدی شدن</a:t>
            </a:r>
            <a:endParaRPr dirty="0">
              <a:cs typeface="B Koodak" panose="00000700000000000000" pitchFamily="2" charset="-78"/>
            </a:endParaRPr>
          </a:p>
          <a:p>
            <a:pPr marL="457200" lvl="0" indent="-342900" algn="r" rtl="1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cs typeface="B Koodak" panose="00000700000000000000" pitchFamily="2" charset="-78"/>
              </a:rPr>
              <a:t>تلاقی فرهنگ شرق و غرب</a:t>
            </a:r>
            <a:r>
              <a:rPr lang="fa-IR" dirty="0">
                <a:cs typeface="B Koodak" panose="00000700000000000000" pitchFamily="2" charset="-78"/>
              </a:rPr>
              <a:t> - </a:t>
            </a:r>
            <a:r>
              <a:rPr lang="en" dirty="0">
                <a:cs typeface="B Koodak" panose="00000700000000000000" pitchFamily="2" charset="-78"/>
              </a:rPr>
              <a:t>وادارشدن به تفکر از دوره طفولیت!</a:t>
            </a:r>
            <a:endParaRPr dirty="0">
              <a:cs typeface="B Koodak" panose="000007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56D18-C0D2-48F7-9081-34F768230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509823"/>
            <a:ext cx="8520600" cy="1482827"/>
          </a:xfrm>
        </p:spPr>
        <p:txBody>
          <a:bodyPr>
            <a:normAutofit/>
          </a:bodyPr>
          <a:lstStyle/>
          <a:p>
            <a:r>
              <a:rPr lang="fa-IR" sz="4400" dirty="0">
                <a:cs typeface="B Ferdosi" panose="00000400000000000000" pitchFamily="2" charset="-78"/>
              </a:rPr>
              <a:t>سوالی... چیزی؟!</a:t>
            </a:r>
            <a:endParaRPr lang="en-US" sz="4400" dirty="0">
              <a:cs typeface="B Ferdosi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13684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89CB03-FF52-4561-9C08-643354A074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21" t="3491" r="13372" b="5301"/>
          <a:stretch/>
        </p:blipFill>
        <p:spPr>
          <a:xfrm>
            <a:off x="915567" y="0"/>
            <a:ext cx="73128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79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7A4FE2-1A61-46CE-B3F7-2A10649BE2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35" t="26862" r="15814" b="4887"/>
          <a:stretch/>
        </p:blipFill>
        <p:spPr>
          <a:xfrm>
            <a:off x="292396" y="214038"/>
            <a:ext cx="8559208" cy="471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21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0A7E3A-73A2-4894-A7EC-3535E83FF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07" t="12178" r="18140" b="5301"/>
          <a:stretch/>
        </p:blipFill>
        <p:spPr>
          <a:xfrm>
            <a:off x="1137684" y="80309"/>
            <a:ext cx="6868632" cy="498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961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225345-61DF-424F-8414-998F4AE087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33" t="10110" r="14535" b="2946"/>
          <a:stretch/>
        </p:blipFill>
        <p:spPr>
          <a:xfrm>
            <a:off x="1079205" y="114071"/>
            <a:ext cx="6985590" cy="486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982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D58C62-96BA-47BC-82A3-7A63DF0702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65" t="22312" r="15582" b="5715"/>
          <a:stretch/>
        </p:blipFill>
        <p:spPr>
          <a:xfrm>
            <a:off x="372139" y="107076"/>
            <a:ext cx="8399721" cy="492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10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6BBB3B-B3B8-4F6E-A4C7-8B80C6D63D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39" t="28930" r="23721" b="7576"/>
          <a:stretch/>
        </p:blipFill>
        <p:spPr>
          <a:xfrm>
            <a:off x="5656521" y="1879304"/>
            <a:ext cx="3487479" cy="32641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A5308F-D327-44F5-B2DD-0F3FCA6A5F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98" t="26655" r="16860" b="5095"/>
          <a:stretch/>
        </p:blipFill>
        <p:spPr>
          <a:xfrm>
            <a:off x="101653" y="156829"/>
            <a:ext cx="5554868" cy="316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849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8D9B0B-8F51-41B1-B91A-4813B6D57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77" b="5416"/>
          <a:stretch/>
        </p:blipFill>
        <p:spPr>
          <a:xfrm>
            <a:off x="2639162" y="1818167"/>
            <a:ext cx="3865676" cy="31366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E7C0E1-8335-446E-BCBC-8C6BE0169CDF}"/>
              </a:ext>
            </a:extLst>
          </p:cNvPr>
          <p:cNvSpPr txBox="1"/>
          <p:nvPr/>
        </p:nvSpPr>
        <p:spPr>
          <a:xfrm>
            <a:off x="1233376" y="315796"/>
            <a:ext cx="66772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3200" dirty="0">
                <a:solidFill>
                  <a:srgbClr val="FF0000"/>
                </a:solidFill>
                <a:latin typeface="IranNastaliq" panose="02000503000000020003" pitchFamily="2" charset="0"/>
                <a:cs typeface="B Jadid" panose="00000700000000000000" pitchFamily="2" charset="-78"/>
              </a:rPr>
              <a:t>علوم اجتماعی محاسباتی</a:t>
            </a:r>
          </a:p>
          <a:p>
            <a:pPr algn="ctr" rtl="1"/>
            <a:endParaRPr lang="fa-IR" sz="2400" dirty="0">
              <a:solidFill>
                <a:srgbClr val="FF0000"/>
              </a:solidFill>
              <a:latin typeface="IranNastaliq" panose="02000503000000020003" pitchFamily="2" charset="0"/>
              <a:cs typeface="IranNastaliq" panose="02000503000000020003" pitchFamily="2" charset="0"/>
            </a:endParaRPr>
          </a:p>
          <a:p>
            <a:pPr algn="ctr" rtl="1"/>
            <a:r>
              <a:rPr lang="fa-IR" sz="2000" dirty="0">
                <a:latin typeface="IranNastaliq" panose="02000503000000020003" pitchFamily="2" charset="0"/>
                <a:cs typeface="IranNastaliq" panose="02000503000000020003" pitchFamily="2" charset="0"/>
              </a:rPr>
              <a:t> </a:t>
            </a:r>
            <a:r>
              <a:rPr lang="fa-IR" sz="2000" dirty="0">
                <a:latin typeface="IranNastaliq" panose="02000503000000020003" pitchFamily="2" charset="0"/>
                <a:cs typeface="B Koodak" panose="00000700000000000000" pitchFamily="2" charset="-78"/>
              </a:rPr>
              <a:t>استفاده از روش‌های محاسباتی برای جمع‌آوری و تحلیل داده‌ها، به‌ویژه </a:t>
            </a:r>
            <a:r>
              <a:rPr lang="fa-IR" sz="2000" dirty="0">
                <a:solidFill>
                  <a:srgbClr val="FFC000"/>
                </a:solidFill>
                <a:latin typeface="IranNastaliq" panose="02000503000000020003" pitchFamily="2" charset="0"/>
                <a:cs typeface="B Koodak" panose="00000700000000000000" pitchFamily="2" charset="-78"/>
              </a:rPr>
              <a:t>داده‌های رفتاری دیجیتال</a:t>
            </a:r>
            <a:r>
              <a:rPr lang="fa-IR" sz="2000" dirty="0">
                <a:latin typeface="IranNastaliq" panose="02000503000000020003" pitchFamily="2" charset="0"/>
                <a:cs typeface="B Koodak" panose="00000700000000000000" pitchFamily="2" charset="-78"/>
              </a:rPr>
              <a:t>، به منظور ارائه‌ی تحلیل‌های اجتماعی</a:t>
            </a:r>
            <a:endParaRPr lang="en-US" sz="2000" dirty="0">
              <a:latin typeface="IranNastaliq" panose="02000503000000020003" pitchFamily="2" charset="0"/>
              <a:cs typeface="B Koodak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7499026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</TotalTime>
  <Words>319</Words>
  <Application>Microsoft Office PowerPoint</Application>
  <PresentationFormat>On-screen Show (16:9)</PresentationFormat>
  <Paragraphs>51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Andalus</vt:lpstr>
      <vt:lpstr>Arial</vt:lpstr>
      <vt:lpstr>Baskerville Old Face</vt:lpstr>
      <vt:lpstr>Helvetica Neue</vt:lpstr>
      <vt:lpstr>IranNastaliq</vt:lpstr>
      <vt:lpstr>Simple Light</vt:lpstr>
      <vt:lpstr>معرفی رشته: علوم اجتماعی محاسباتی</vt:lpstr>
      <vt:lpstr>محورهای ارائه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مهارت های مفید</vt:lpstr>
      <vt:lpstr>PowerPoint Presentation</vt:lpstr>
      <vt:lpstr>PowerPoint Presentation</vt:lpstr>
      <vt:lpstr>Implicit Association Test</vt:lpstr>
      <vt:lpstr>Word Embeddings</vt:lpstr>
      <vt:lpstr>Word Embedding Association Test (WEAT)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چالش‌های علوم اجتماعی محاسباتی</vt:lpstr>
      <vt:lpstr>فرصت های اپلای (هول ها دقت کنن)</vt:lpstr>
      <vt:lpstr>این فیلد میتونه توی ایران بترکونه!</vt:lpstr>
      <vt:lpstr>سوالی... چیزی؟!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معرفی رشته: علوم اجتماعی محاسباتی</dc:title>
  <cp:lastModifiedBy>lenovo</cp:lastModifiedBy>
  <cp:revision>15</cp:revision>
  <dcterms:modified xsi:type="dcterms:W3CDTF">2021-11-07T17:43:28Z</dcterms:modified>
</cp:coreProperties>
</file>